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68402" autoAdjust="0"/>
  </p:normalViewPr>
  <p:slideViewPr>
    <p:cSldViewPr snapToGrid="0">
      <p:cViewPr varScale="1">
        <p:scale>
          <a:sx n="49" d="100"/>
          <a:sy n="49" d="100"/>
        </p:scale>
        <p:origin x="-1518"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35FBF1-0F9F-4CE3-B8F7-A43EC1F6DFD7}" type="datetimeFigureOut">
              <a:rPr lang="en-US" smtClean="0"/>
              <a:pPr/>
              <a:t>10/5/2020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648DB2-102E-46EE-ADD6-3333335E0929}" type="slidenum">
              <a:rPr lang="en-US" smtClean="0"/>
              <a:pPr/>
              <a:t>‹#›</a:t>
            </a:fld>
            <a:endParaRPr lang="en-US" dirty="0"/>
          </a:p>
        </p:txBody>
      </p:sp>
    </p:spTree>
    <p:extLst>
      <p:ext uri="{BB962C8B-B14F-4D97-AF65-F5344CB8AC3E}">
        <p14:creationId xmlns="" xmlns:p14="http://schemas.microsoft.com/office/powerpoint/2010/main" val="4214685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article titled: Covid-19 Is Twisting 2020 Beyond All recognition, appears in the New York Times April 1 2020. It is written by Mr. Edsall, who contributes a weekly column on politics, demographics, and inequality. In his opinion, the writer Edsall argues that the COVID-19 will reshape the social order to the extent it will determine whether Trump will be a one-term president. Currently, the main focus is on health and how the health sector crisis is being addressed. How the Trump administration is handling the coronavirus crisis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will</a:t>
            </a:r>
            <a:r>
              <a:rPr lang="en-US" sz="1200" kern="1200" dirty="0" smtClean="0">
                <a:solidFill>
                  <a:schemeClr val="tx1"/>
                </a:solidFill>
                <a:effectLst/>
                <a:latin typeface="+mn-lt"/>
                <a:ea typeface="+mn-ea"/>
                <a:cs typeface="+mn-cs"/>
              </a:rPr>
              <a:t> significantly impact his legacy and possibilities of reelection (Edsall, 2020). Generally COVID-19 pandemic will reshape the order I politics and society in several years to come. In his opinion, the writer uses deductive reasoning to conclude based on the premise that everyone can agree. First, he begins with the coronavirus crisis and makes a broad conclusion on various issues. The main argument is majored on how the current pandemic will affect the way the country will move forward. In this paper, the article's opinion is discussed with identification on vagueness, credibility, cognitive bias, arguments from analogy cause and effects, and how the ideas fit in the concept.</a:t>
            </a:r>
          </a:p>
          <a:p>
            <a:endParaRPr lang="en-US" dirty="0"/>
          </a:p>
        </p:txBody>
      </p:sp>
      <p:sp>
        <p:nvSpPr>
          <p:cNvPr id="4" name="Slide Number Placeholder 3"/>
          <p:cNvSpPr>
            <a:spLocks noGrp="1"/>
          </p:cNvSpPr>
          <p:nvPr>
            <p:ph type="sldNum" sz="quarter" idx="10"/>
          </p:nvPr>
        </p:nvSpPr>
        <p:spPr/>
        <p:txBody>
          <a:bodyPr/>
          <a:lstStyle/>
          <a:p>
            <a:fld id="{AA648DB2-102E-46EE-ADD6-3333335E0929}" type="slidenum">
              <a:rPr lang="en-US" smtClean="0"/>
              <a:pPr/>
              <a:t>2</a:t>
            </a:fld>
            <a:endParaRPr lang="en-US" dirty="0"/>
          </a:p>
        </p:txBody>
      </p:sp>
    </p:spTree>
    <p:extLst>
      <p:ext uri="{BB962C8B-B14F-4D97-AF65-F5344CB8AC3E}">
        <p14:creationId xmlns="" xmlns:p14="http://schemas.microsoft.com/office/powerpoint/2010/main" val="3798087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Some concepts come out clearly in Edsall's arguments. Credibility is the quality of being believed or trusted; in other words, the trustworthiness (Vazire, 2018). Polls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conducted</a:t>
            </a:r>
            <a:r>
              <a:rPr lang="en-US" sz="1200" kern="1200" dirty="0" smtClean="0">
                <a:solidFill>
                  <a:schemeClr val="tx1"/>
                </a:solidFill>
                <a:effectLst/>
                <a:latin typeface="+mn-lt"/>
                <a:ea typeface="+mn-ea"/>
                <a:cs typeface="+mn-cs"/>
              </a:rPr>
              <a:t> on youths oh how much they trust the Trump administration to provide information about the epidemic, the majority show otherwise. Almost 53 percent have no trust at all, while nearly 40 percent had trusted, and only 30 percent of this had complete trust. Another worry is the confidence in the availability of the coronavirus vaccine at little or no cost. Cause and effect is a combination of action and reaction, and the concept comes out clearly in the article. The Cause is the corona epidemic and how it will make other things happen in the political and social order. Another concept evident in the article is a cognitive bias. When people are processing and interpreting information in the world around them, it affects their decision and judgments.</a:t>
            </a:r>
            <a:endParaRPr lang="en-US" dirty="0"/>
          </a:p>
        </p:txBody>
      </p:sp>
      <p:sp>
        <p:nvSpPr>
          <p:cNvPr id="4" name="Slide Number Placeholder 3"/>
          <p:cNvSpPr>
            <a:spLocks noGrp="1"/>
          </p:cNvSpPr>
          <p:nvPr>
            <p:ph type="sldNum" sz="quarter" idx="10"/>
          </p:nvPr>
        </p:nvSpPr>
        <p:spPr/>
        <p:txBody>
          <a:bodyPr/>
          <a:lstStyle/>
          <a:p>
            <a:fld id="{AA648DB2-102E-46EE-ADD6-3333335E0929}" type="slidenum">
              <a:rPr lang="en-US" smtClean="0"/>
              <a:pPr/>
              <a:t>3</a:t>
            </a:fld>
            <a:endParaRPr lang="en-US" dirty="0"/>
          </a:p>
        </p:txBody>
      </p:sp>
    </p:spTree>
    <p:extLst>
      <p:ext uri="{BB962C8B-B14F-4D97-AF65-F5344CB8AC3E}">
        <p14:creationId xmlns="" xmlns:p14="http://schemas.microsoft.com/office/powerpoint/2010/main" val="3290893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COVID- 19 persons, whether democrats or republicans, have changed their health behaviors and supporting policies that socialize testing and treatment costs. Notably, they are making these decisions based on information about coronavirus available to them. However, Democrats seem to be leading in adjusting to the recommended guideline from the Centre for Disease Control. There are notable partisanships on seriousness to compact the coronavirus crisis. In a scenario that predicts up to 240,000 deaths, then the pandemic spreading raises the question of whether it will destabilize the American political system, which is already under strain. Generally, individuals are enduring a shared fight against a common enemy, which is COVID -19. Their interest is more likely to realign. The fears of coronavirus continue to increase prejudice and distrust with the potential increase in friction in various social classes. Notably, there is a causal and relation in his argument on the article. Two actions that are trump presidency and the coronavirus are related. The approval rates of Trump are rising but, at the same time, dropping overall, especially in blue states where people are worried about the coronavirus (Edsall, 2020).  Economic impacts, especially after disrupting everyday lives due to infection, are just a few examples to mention. General, there is casual relation on the chances of reelection on how best the Trump administration is dealing with the virus. From providing credible information about the virus infection to action to mitigate the problems associated with risk (Lavergne, 2020).</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A648DB2-102E-46EE-ADD6-3333335E0929}" type="slidenum">
              <a:rPr lang="en-US" smtClean="0"/>
              <a:pPr/>
              <a:t>4</a:t>
            </a:fld>
            <a:endParaRPr lang="en-US" dirty="0"/>
          </a:p>
        </p:txBody>
      </p:sp>
    </p:spTree>
    <p:extLst>
      <p:ext uri="{BB962C8B-B14F-4D97-AF65-F5344CB8AC3E}">
        <p14:creationId xmlns="" xmlns:p14="http://schemas.microsoft.com/office/powerpoint/2010/main" val="332561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The writer concludes that the Americans are in real trouble, and the country's situation goes far beyond what the Trump administration will do. There is a notable broad divide on the reaction to the epidemic. Therefore it is safe to argue that the pandemic is twisting 2020 beyond recognition. In my opinion so much is centered on the virus from major disclosure making whether politically or socially. However, the main argument is whether the spread of infection and panic caused by the virus will destabilize social order, and the political system in America is more convincing. Generally, the article's argument has unique concepts based on causal and effect, credibility, and cognitive bias on how COVID 19 is twisting 2020 beyond recognition</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A648DB2-102E-46EE-ADD6-3333335E0929}" type="slidenum">
              <a:rPr lang="en-US" smtClean="0"/>
              <a:pPr/>
              <a:t>5</a:t>
            </a:fld>
            <a:endParaRPr lang="en-US" dirty="0"/>
          </a:p>
        </p:txBody>
      </p:sp>
    </p:spTree>
    <p:extLst>
      <p:ext uri="{BB962C8B-B14F-4D97-AF65-F5344CB8AC3E}">
        <p14:creationId xmlns="" xmlns:p14="http://schemas.microsoft.com/office/powerpoint/2010/main" val="996692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648DB2-102E-46EE-ADD6-3333335E0929}" type="slidenum">
              <a:rPr lang="en-US" smtClean="0"/>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2522750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2083661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3744239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3798150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54237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1268447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628438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3343510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2083553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4271794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883956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1399954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122415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4263475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2326206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4123035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B953E77-BE21-418D-BD02-FD64ACA62E6A}" type="datetimeFigureOut">
              <a:rPr lang="en-US" smtClean="0"/>
              <a:pPr/>
              <a:t>10/5/2020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F14399D-0B1F-4523-AC86-BD309A063C85}" type="slidenum">
              <a:rPr lang="en-US" smtClean="0"/>
              <a:pPr/>
              <a:t>‹#›</a:t>
            </a:fld>
            <a:endParaRPr lang="en-US" dirty="0"/>
          </a:p>
        </p:txBody>
      </p:sp>
    </p:spTree>
    <p:extLst>
      <p:ext uri="{BB962C8B-B14F-4D97-AF65-F5344CB8AC3E}">
        <p14:creationId xmlns="" xmlns:p14="http://schemas.microsoft.com/office/powerpoint/2010/main" val="2936561323"/>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nytimes.com/2020/04/01/opinion/coronavirus-politics-election.html"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8897" y="1237215"/>
            <a:ext cx="7766936" cy="1646302"/>
          </a:xfrm>
        </p:spPr>
        <p:txBody>
          <a:bodyPr/>
          <a:lstStyle/>
          <a:p>
            <a:pPr algn="ctr"/>
            <a:r>
              <a:rPr lang="en-US" sz="4000" dirty="0" smtClean="0">
                <a:latin typeface="Times New Roman" pitchFamily="18" charset="0"/>
                <a:cs typeface="Times New Roman" pitchFamily="18" charset="0"/>
              </a:rPr>
              <a:t>Current Issue </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545977" y="3486628"/>
            <a:ext cx="7766936" cy="1096899"/>
          </a:xfrm>
        </p:spPr>
        <p:txBody>
          <a:bodyPr>
            <a:normAutofit/>
          </a:bodyPr>
          <a:lstStyle/>
          <a:p>
            <a:pPr algn="ctr"/>
            <a:r>
              <a:rPr lang="en-US" sz="3200" dirty="0" smtClean="0">
                <a:latin typeface="Times New Roman" pitchFamily="18" charset="0"/>
                <a:cs typeface="Times New Roman" pitchFamily="18" charset="0"/>
              </a:rPr>
              <a:t>Covid-19</a:t>
            </a:r>
            <a:endParaRPr lang="en-US" sz="3200" dirty="0">
              <a:latin typeface="Times New Roman" pitchFamily="18" charset="0"/>
              <a:cs typeface="Times New Roman" pitchFamily="18" charset="0"/>
            </a:endParaRPr>
          </a:p>
        </p:txBody>
      </p:sp>
    </p:spTree>
    <p:extLst>
      <p:ext uri="{BB962C8B-B14F-4D97-AF65-F5344CB8AC3E}">
        <p14:creationId xmlns="" xmlns:p14="http://schemas.microsoft.com/office/powerpoint/2010/main" val="1251584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05838"/>
            <a:ext cx="9144000" cy="1167319"/>
          </a:xfrm>
        </p:spPr>
        <p:txBody>
          <a:bodyPr/>
          <a:lstStyle/>
          <a:p>
            <a:pPr algn="ctr"/>
            <a:r>
              <a:rPr lang="en-US" dirty="0"/>
              <a:t/>
            </a:r>
            <a:br>
              <a:rPr lang="en-US" dirty="0"/>
            </a:br>
            <a:r>
              <a:rPr lang="en-US" dirty="0" smtClean="0">
                <a:latin typeface="Times New Roman" panose="02020603050405020304" pitchFamily="18" charset="0"/>
                <a:cs typeface="Times New Roman" panose="02020603050405020304" pitchFamily="18" charset="0"/>
              </a:rPr>
              <a:t> Introduction</a:t>
            </a:r>
            <a:endParaRPr lang="en-US" dirty="0"/>
          </a:p>
        </p:txBody>
      </p:sp>
      <p:sp>
        <p:nvSpPr>
          <p:cNvPr id="3" name="Subtitle 2"/>
          <p:cNvSpPr>
            <a:spLocks noGrp="1"/>
          </p:cNvSpPr>
          <p:nvPr>
            <p:ph type="subTitle" idx="1"/>
          </p:nvPr>
        </p:nvSpPr>
        <p:spPr>
          <a:xfrm>
            <a:off x="661481" y="2059426"/>
            <a:ext cx="10817157" cy="2876550"/>
          </a:xfrm>
        </p:spPr>
        <p:txBody>
          <a:bodyPr>
            <a:normAutofit/>
          </a:bodyPr>
          <a:lstStyle/>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 article appears in the New York Times</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In his opinion, argues that the COVID-19 will reshape the social and political systems in several years to come</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Deductive reasoning is used to present arguments</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Coronavirus crisis has been used to make conclusions on broad issues (Edsall, 2020).</a:t>
            </a:r>
          </a:p>
          <a:p>
            <a:pPr marL="342900" indent="-342900" algn="l">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27919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1001"/>
            <a:ext cx="9144000" cy="1638299"/>
          </a:xfrm>
        </p:spPr>
        <p:txBody>
          <a:bodyPr>
            <a:normAutofit fontScale="90000"/>
          </a:bodyPr>
          <a:lstStyle/>
          <a:p>
            <a:pPr algn="ctr"/>
            <a:r>
              <a:rPr lang="en-US" sz="6000" b="1" dirty="0">
                <a:latin typeface="Times New Roman" panose="02020603050405020304" pitchFamily="18" charset="0"/>
                <a:cs typeface="Times New Roman" panose="02020603050405020304" pitchFamily="18" charset="0"/>
              </a:rPr>
              <a:t>Concepts</a:t>
            </a:r>
            <a:r>
              <a:rPr lang="en-US" dirty="0"/>
              <a:t/>
            </a:r>
            <a:br>
              <a:rPr lang="en-US" dirty="0"/>
            </a:br>
            <a:endParaRPr lang="en-US" dirty="0"/>
          </a:p>
        </p:txBody>
      </p:sp>
      <p:sp>
        <p:nvSpPr>
          <p:cNvPr id="3" name="Subtitle 2"/>
          <p:cNvSpPr>
            <a:spLocks noGrp="1"/>
          </p:cNvSpPr>
          <p:nvPr>
            <p:ph type="subTitle" idx="1"/>
          </p:nvPr>
        </p:nvSpPr>
        <p:spPr>
          <a:xfrm>
            <a:off x="1115438" y="2164404"/>
            <a:ext cx="9798996" cy="3352800"/>
          </a:xfrm>
        </p:spPr>
        <p:txBody>
          <a:bodyPr>
            <a:normAutofit/>
          </a:bodyPr>
          <a:lstStyle/>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Credibility concepts on the arguments about the </a:t>
            </a:r>
            <a:r>
              <a:rPr lang="en-US" sz="2400" dirty="0" smtClean="0">
                <a:latin typeface="Times New Roman" panose="02020603050405020304" pitchFamily="18" charset="0"/>
                <a:cs typeface="Times New Roman" panose="02020603050405020304" pitchFamily="18" charset="0"/>
              </a:rPr>
              <a:t>corona virus.</a:t>
            </a:r>
            <a:r>
              <a:rPr lang="en-US" sz="2400" dirty="0">
                <a:latin typeface="Times New Roman" panose="02020603050405020304" pitchFamily="18" charset="0"/>
                <a:cs typeface="Times New Roman" panose="02020603050405020304" pitchFamily="18" charset="0"/>
              </a:rPr>
              <a:t> </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Logical fallacies such as causal and correlation in that </a:t>
            </a:r>
            <a:r>
              <a:rPr lang="en-US" sz="2400" dirty="0" smtClean="0">
                <a:latin typeface="Times New Roman" panose="02020603050405020304" pitchFamily="18" charset="0"/>
                <a:cs typeface="Times New Roman" panose="02020603050405020304" pitchFamily="18" charset="0"/>
              </a:rPr>
              <a:t>cause </a:t>
            </a:r>
            <a:r>
              <a:rPr lang="en-US" sz="2400" dirty="0">
                <a:latin typeface="Times New Roman" panose="02020603050405020304" pitchFamily="18" charset="0"/>
                <a:cs typeface="Times New Roman" panose="02020603050405020304" pitchFamily="18" charset="0"/>
              </a:rPr>
              <a:t>and effect is a combination of action and reaction (Blalock Jr, 2018). </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Cognitive bias on processing and interpreting </a:t>
            </a:r>
            <a:r>
              <a:rPr lang="en-US" sz="2400" dirty="0" smtClean="0">
                <a:latin typeface="Times New Roman" panose="02020603050405020304" pitchFamily="18" charset="0"/>
                <a:cs typeface="Times New Roman" panose="02020603050405020304" pitchFamily="18" charset="0"/>
              </a:rPr>
              <a:t>information is evident.</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2588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50812"/>
            <a:ext cx="9144000" cy="1814175"/>
          </a:xfrm>
        </p:spPr>
        <p:txBody>
          <a:bodyPr>
            <a:normAutofit/>
          </a:bodyPr>
          <a:lstStyle/>
          <a:p>
            <a:pPr algn="ctr"/>
            <a:r>
              <a:rPr lang="en-US" sz="5400" dirty="0">
                <a:latin typeface="Times New Roman" panose="02020603050405020304" pitchFamily="18" charset="0"/>
                <a:cs typeface="Times New Roman" panose="02020603050405020304" pitchFamily="18" charset="0"/>
              </a:rPr>
              <a:t>Arguments</a:t>
            </a:r>
            <a:r>
              <a:rPr lang="en-US" sz="5400" b="1" dirty="0"/>
              <a:t> </a:t>
            </a:r>
            <a:r>
              <a:rPr lang="en-US" sz="5400" dirty="0"/>
              <a:t/>
            </a:r>
            <a:br>
              <a:rPr lang="en-US" sz="5400" dirty="0"/>
            </a:br>
            <a:endParaRPr lang="en-US" sz="5400" dirty="0"/>
          </a:p>
        </p:txBody>
      </p:sp>
      <p:sp>
        <p:nvSpPr>
          <p:cNvPr id="3" name="Subtitle 2"/>
          <p:cNvSpPr>
            <a:spLocks noGrp="1"/>
          </p:cNvSpPr>
          <p:nvPr>
            <p:ph type="subTitle" idx="1"/>
          </p:nvPr>
        </p:nvSpPr>
        <p:spPr>
          <a:xfrm>
            <a:off x="1001949" y="1701833"/>
            <a:ext cx="9944100" cy="4033838"/>
          </a:xfrm>
        </p:spPr>
        <p:txBody>
          <a:bodyPr>
            <a:normAutofit/>
          </a:bodyPr>
          <a:lstStyle/>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Partisan is a powerful force shaping the coronavirus response there are notable partisanships on seriousness to compact the coronavirus crisis.</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People have changed their health behaviors and supporting policies that socialize the cost of testing and treatment.</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 fears of coronavirus continue to increase prejudice and distrust with the potential increase in friction in various social classes</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 Individuals are enduring a shared fight against a common enemy, which is COVID -19. Their interest is more likely to realign (Edsall, 2020). </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632590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2550" y="680937"/>
            <a:ext cx="9144000" cy="1050586"/>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Conclusion</a:t>
            </a:r>
            <a:r>
              <a:rPr lang="en-US"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778213" y="1723384"/>
            <a:ext cx="10214041" cy="3704650"/>
          </a:xfrm>
        </p:spPr>
        <p:txBody>
          <a:bodyPr>
            <a:normAutofit/>
          </a:bodyPr>
          <a:lstStyle/>
          <a:p>
            <a:pPr marL="342900" indent="-342900" algn="l">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country is in real trouble due to the pandemic. </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 implications go far beyond the Trump administration's action on the pandemic.</a:t>
            </a:r>
          </a:p>
          <a:p>
            <a:pPr marL="342900" indent="-342900" algn="l">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Therefore it is safe to argue that the pandemic is twisting 2020 beyond recognition The spread of infection and panic caused by the virus will destabilize social order, and the political system is the big question (Edsall, 2020).</a:t>
            </a:r>
          </a:p>
          <a:p>
            <a:pPr marL="342900" indent="-342900" algn="l">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50587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100" y="369651"/>
            <a:ext cx="7715250" cy="700392"/>
          </a:xfrm>
        </p:spPr>
        <p:txBody>
          <a:bodyPr>
            <a:noAutofit/>
          </a:bodyPr>
          <a:lstStyle/>
          <a:p>
            <a:pPr algn="ct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References</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42026" y="1050182"/>
            <a:ext cx="10820400" cy="5010150"/>
          </a:xfrm>
        </p:spPr>
        <p:txBody>
          <a:bodyPr>
            <a:noAutofit/>
          </a:bodyPr>
          <a:lstStyle/>
          <a:p>
            <a:pPr algn="l"/>
            <a:r>
              <a:rPr lang="en-US" sz="2400" dirty="0">
                <a:latin typeface="Times New Roman" panose="02020603050405020304" pitchFamily="18" charset="0"/>
                <a:cs typeface="Times New Roman" panose="02020603050405020304" pitchFamily="18" charset="0"/>
              </a:rPr>
              <a:t>Blalock Jr, H. M. (2018). </a:t>
            </a:r>
            <a:r>
              <a:rPr lang="en-US" sz="2400" i="1" dirty="0">
                <a:latin typeface="Times New Roman" panose="02020603050405020304" pitchFamily="18" charset="0"/>
                <a:cs typeface="Times New Roman" panose="02020603050405020304" pitchFamily="18" charset="0"/>
              </a:rPr>
              <a:t>Causal inferences in nonexperimental research</a:t>
            </a:r>
            <a:r>
              <a:rPr lang="en-US" sz="2400" dirty="0">
                <a:latin typeface="Times New Roman" panose="02020603050405020304" pitchFamily="18" charset="0"/>
                <a:cs typeface="Times New Roman" panose="02020603050405020304" pitchFamily="18" charset="0"/>
              </a:rPr>
              <a:t>. UNC Press Books.</a:t>
            </a:r>
          </a:p>
          <a:p>
            <a:pPr algn="l"/>
            <a:r>
              <a:rPr lang="en-US" sz="2400" dirty="0">
                <a:latin typeface="Times New Roman" panose="02020603050405020304" pitchFamily="18" charset="0"/>
                <a:cs typeface="Times New Roman" panose="02020603050405020304" pitchFamily="18" charset="0"/>
              </a:rPr>
              <a:t>Edsall, T. (2020). Covid-19 Is Twisting 2020 Beyond All recognition. The New York Times. Retrieved from </a:t>
            </a:r>
            <a:r>
              <a:rPr lang="en-US" sz="2400" u="sng" dirty="0">
                <a:latin typeface="Times New Roman" panose="02020603050405020304" pitchFamily="18" charset="0"/>
                <a:cs typeface="Times New Roman" panose="02020603050405020304" pitchFamily="18" charset="0"/>
                <a:hlinkClick r:id="rId3"/>
              </a:rPr>
              <a:t>https://www.nytimes.com/2020/04/01/opinion/coronavirus-politics-election.html</a:t>
            </a:r>
            <a:r>
              <a:rPr lang="en-US" sz="2400" dirty="0">
                <a:latin typeface="Times New Roman" panose="02020603050405020304" pitchFamily="18" charset="0"/>
                <a:cs typeface="Times New Roman" panose="02020603050405020304" pitchFamily="18" charset="0"/>
              </a:rPr>
              <a:t> </a:t>
            </a:r>
          </a:p>
          <a:p>
            <a:pPr algn="l"/>
            <a:r>
              <a:rPr lang="en-US" sz="2400" dirty="0">
                <a:latin typeface="Times New Roman" panose="02020603050405020304" pitchFamily="18" charset="0"/>
                <a:cs typeface="Times New Roman" panose="02020603050405020304" pitchFamily="18" charset="0"/>
              </a:rPr>
              <a:t>Hanson, K. E., Caliendo, A. M., Arias, C. A., Englund, J. A., Lee, M. J., Loeb, M., ... &amp; Lavergne, V. (2020). Infectious Diseases Society of America guidelines on the diagnosis of COVID-19. </a:t>
            </a:r>
            <a:r>
              <a:rPr lang="en-US" sz="2400" i="1" dirty="0">
                <a:latin typeface="Times New Roman" panose="02020603050405020304" pitchFamily="18" charset="0"/>
                <a:cs typeface="Times New Roman" panose="02020603050405020304" pitchFamily="18" charset="0"/>
              </a:rPr>
              <a:t>Clinical Infectious Diseases</a:t>
            </a:r>
            <a:r>
              <a:rPr lang="en-US" sz="2400" dirty="0">
                <a:latin typeface="Times New Roman" panose="02020603050405020304" pitchFamily="18" charset="0"/>
                <a:cs typeface="Times New Roman" panose="02020603050405020304" pitchFamily="18" charset="0"/>
              </a:rPr>
              <a:t>.</a:t>
            </a:r>
          </a:p>
          <a:p>
            <a:pPr algn="l"/>
            <a:r>
              <a:rPr lang="en-US" sz="2400" dirty="0">
                <a:latin typeface="Times New Roman" panose="02020603050405020304" pitchFamily="18" charset="0"/>
                <a:cs typeface="Times New Roman" panose="02020603050405020304" pitchFamily="18" charset="0"/>
              </a:rPr>
              <a:t>Vazire, S. (2018). Implications of the credibility revolution for productivity, creativity, and progress. </a:t>
            </a:r>
            <a:r>
              <a:rPr lang="en-US" sz="2400" i="1" dirty="0">
                <a:latin typeface="Times New Roman" panose="02020603050405020304" pitchFamily="18" charset="0"/>
                <a:cs typeface="Times New Roman" panose="02020603050405020304" pitchFamily="18" charset="0"/>
              </a:rPr>
              <a:t>Perspectives on Psychological Science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13</a:t>
            </a:r>
            <a:r>
              <a:rPr lang="en-US" sz="2400" dirty="0">
                <a:latin typeface="Times New Roman" panose="02020603050405020304" pitchFamily="18" charset="0"/>
                <a:cs typeface="Times New Roman" panose="02020603050405020304" pitchFamily="18" charset="0"/>
              </a:rPr>
              <a:t>(4), 411-417.</a:t>
            </a:r>
          </a:p>
          <a:p>
            <a:pPr algn="l"/>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115590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44</TotalTime>
  <Words>745</Words>
  <Application>Microsoft Office PowerPoint</Application>
  <PresentationFormat>Custom</PresentationFormat>
  <Paragraphs>34</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Facet</vt:lpstr>
      <vt:lpstr>Current Issue </vt:lpstr>
      <vt:lpstr>  Introduction</vt:lpstr>
      <vt:lpstr>Concepts </vt:lpstr>
      <vt:lpstr>Arguments  </vt:lpstr>
      <vt:lpstr>Conclusion  </vt:lpstr>
      <vt:lpstr>   References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ASSIGNMENT</dc:title>
  <dc:creator>Microsoft</dc:creator>
  <cp:lastModifiedBy>Kevin</cp:lastModifiedBy>
  <cp:revision>8</cp:revision>
  <dcterms:created xsi:type="dcterms:W3CDTF">2020-10-05T04:52:18Z</dcterms:created>
  <dcterms:modified xsi:type="dcterms:W3CDTF">2020-10-05T05:43:22Z</dcterms:modified>
</cp:coreProperties>
</file>